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00F2ABFB-503C-42BD-BBA5-309FAD2A043B}"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64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B88BF-314C-4CAC-9D8F-3970977220A0}"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F2ABFB-503C-42BD-BBA5-309FAD2A043B}" type="slidenum">
              <a:rPr lang="ar-IQ" smtClean="0"/>
              <a:t>‹#›</a:t>
            </a:fld>
            <a:endParaRPr lang="ar-IQ"/>
          </a:p>
        </p:txBody>
      </p:sp>
    </p:spTree>
    <p:extLst>
      <p:ext uri="{BB962C8B-B14F-4D97-AF65-F5344CB8AC3E}">
        <p14:creationId xmlns:p14="http://schemas.microsoft.com/office/powerpoint/2010/main" val="385864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643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31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spTree>
    <p:extLst>
      <p:ext uri="{BB962C8B-B14F-4D97-AF65-F5344CB8AC3E}">
        <p14:creationId xmlns:p14="http://schemas.microsoft.com/office/powerpoint/2010/main" val="158690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58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081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20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88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spTree>
    <p:extLst>
      <p:ext uri="{BB962C8B-B14F-4D97-AF65-F5344CB8AC3E}">
        <p14:creationId xmlns:p14="http://schemas.microsoft.com/office/powerpoint/2010/main" val="298349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B88BF-314C-4CAC-9D8F-3970977220A0}"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0F2ABFB-503C-42BD-BBA5-309FAD2A043B}"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42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B88BF-314C-4CAC-9D8F-3970977220A0}"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F2ABFB-503C-42BD-BBA5-309FAD2A043B}" type="slidenum">
              <a:rPr lang="ar-IQ" smtClean="0"/>
              <a:t>‹#›</a:t>
            </a:fld>
            <a:endParaRPr lang="ar-IQ"/>
          </a:p>
        </p:txBody>
      </p:sp>
    </p:spTree>
    <p:extLst>
      <p:ext uri="{BB962C8B-B14F-4D97-AF65-F5344CB8AC3E}">
        <p14:creationId xmlns:p14="http://schemas.microsoft.com/office/powerpoint/2010/main" val="384458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1B88BF-314C-4CAC-9D8F-3970977220A0}" type="datetimeFigureOut">
              <a:rPr lang="ar-IQ" smtClean="0"/>
              <a:t>22/06/1439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0F2ABFB-503C-42BD-BBA5-309FAD2A043B}"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65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1B88BF-314C-4CAC-9D8F-3970977220A0}" type="datetimeFigureOut">
              <a:rPr lang="ar-IQ" smtClean="0"/>
              <a:t>22/06/1439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0F2ABFB-503C-42BD-BBA5-309FAD2A043B}"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6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B88BF-314C-4CAC-9D8F-3970977220A0}" type="datetimeFigureOut">
              <a:rPr lang="ar-IQ" smtClean="0"/>
              <a:t>22/06/1439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0F2ABFB-503C-42BD-BBA5-309FAD2A043B}" type="slidenum">
              <a:rPr lang="ar-IQ" smtClean="0"/>
              <a:t>‹#›</a:t>
            </a:fld>
            <a:endParaRPr lang="ar-IQ"/>
          </a:p>
        </p:txBody>
      </p:sp>
    </p:spTree>
    <p:extLst>
      <p:ext uri="{BB962C8B-B14F-4D97-AF65-F5344CB8AC3E}">
        <p14:creationId xmlns:p14="http://schemas.microsoft.com/office/powerpoint/2010/main" val="26802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B88BF-314C-4CAC-9D8F-3970977220A0}"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F2ABFB-503C-42BD-BBA5-309FAD2A043B}"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0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B88BF-314C-4CAC-9D8F-3970977220A0}"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0F2ABFB-503C-42BD-BBA5-309FAD2A043B}" type="slidenum">
              <a:rPr lang="ar-IQ" smtClean="0"/>
              <a:t>‹#›</a:t>
            </a:fld>
            <a:endParaRPr lang="ar-IQ"/>
          </a:p>
        </p:txBody>
      </p:sp>
    </p:spTree>
    <p:extLst>
      <p:ext uri="{BB962C8B-B14F-4D97-AF65-F5344CB8AC3E}">
        <p14:creationId xmlns:p14="http://schemas.microsoft.com/office/powerpoint/2010/main" val="155446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1B88BF-314C-4CAC-9D8F-3970977220A0}" type="datetimeFigureOut">
              <a:rPr lang="ar-IQ" smtClean="0"/>
              <a:t>22/06/1439</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F2ABFB-503C-42BD-BBA5-309FAD2A043B}" type="slidenum">
              <a:rPr lang="ar-IQ" smtClean="0"/>
              <a:t>‹#›</a:t>
            </a:fld>
            <a:endParaRPr lang="ar-IQ"/>
          </a:p>
        </p:txBody>
      </p:sp>
    </p:spTree>
    <p:extLst>
      <p:ext uri="{BB962C8B-B14F-4D97-AF65-F5344CB8AC3E}">
        <p14:creationId xmlns:p14="http://schemas.microsoft.com/office/powerpoint/2010/main" val="4020498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آفات خزن عملي</a:t>
            </a:r>
            <a:endParaRPr lang="ar-IQ" dirty="0"/>
          </a:p>
        </p:txBody>
      </p:sp>
      <p:sp>
        <p:nvSpPr>
          <p:cNvPr id="3" name="Subtitle 2"/>
          <p:cNvSpPr>
            <a:spLocks noGrp="1"/>
          </p:cNvSpPr>
          <p:nvPr>
            <p:ph type="subTitle" idx="1"/>
          </p:nvPr>
        </p:nvSpPr>
        <p:spPr/>
        <p:txBody>
          <a:bodyPr/>
          <a:lstStyle/>
          <a:p>
            <a:r>
              <a:rPr lang="ar-IQ" dirty="0" smtClean="0"/>
              <a:t>المحاضرة السادسة</a:t>
            </a:r>
            <a:endParaRPr lang="ar-IQ" dirty="0"/>
          </a:p>
        </p:txBody>
      </p:sp>
    </p:spTree>
    <p:extLst>
      <p:ext uri="{BB962C8B-B14F-4D97-AF65-F5344CB8AC3E}">
        <p14:creationId xmlns:p14="http://schemas.microsoft.com/office/powerpoint/2010/main" val="282120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32513"/>
            <a:ext cx="9601196" cy="5786651"/>
          </a:xfrm>
        </p:spPr>
        <p:txBody>
          <a:bodyPr>
            <a:normAutofit fontScale="85000" lnSpcReduction="20000"/>
          </a:bodyPr>
          <a:lstStyle/>
          <a:p>
            <a:r>
              <a:rPr lang="ar-IQ" b="1" dirty="0"/>
              <a:t>أهم الفطريات التي تسبب تفسخات ما بعد الحصاد للثمار و الخضروات :</a:t>
            </a:r>
            <a:endParaRPr lang="en-US" dirty="0"/>
          </a:p>
          <a:p>
            <a:pPr lvl="0"/>
            <a:r>
              <a:rPr lang="en-US" b="1" i="1" dirty="0" err="1"/>
              <a:t>Altarnaria</a:t>
            </a:r>
            <a:r>
              <a:rPr lang="en-US" b="1" i="1" dirty="0"/>
              <a:t> sp.</a:t>
            </a:r>
            <a:r>
              <a:rPr lang="en-US" dirty="0"/>
              <a:t> </a:t>
            </a:r>
            <a:r>
              <a:rPr lang="ar-IQ" b="1" dirty="0"/>
              <a:t>:</a:t>
            </a:r>
            <a:r>
              <a:rPr lang="ar-IQ" dirty="0"/>
              <a:t> أنواعه مختلفة تسبب تفسخ في معظم الثمار و الخضروات الطازجة قبل أو بعد الحصاد .</a:t>
            </a:r>
            <a:endParaRPr lang="en-US" dirty="0"/>
          </a:p>
          <a:p>
            <a:r>
              <a:rPr lang="ar-IQ" b="1" dirty="0"/>
              <a:t>الأعراض : </a:t>
            </a:r>
            <a:r>
              <a:rPr lang="ar-IQ" dirty="0"/>
              <a:t>تكون على شكل بقع بنية أو سوداء مسطحة , بحواف محددة أو تظهر كمناطق متفسخة كبيرة منتشرة سطحية أو عميقة في لب الثمار أو الخضروات . يتكشف المرض (الفطر) بمدى واسع في درجات الحرارة حتى فى البراد (لكن يكون نموه بطئ) . ينتشر داخل الأنسجة و يغضها داخليا" مع ظهور أو عدم ظهور الغزل الفطري على السطح . من أهم الامراض التي يسببها الفطر في الثمار هي : </a:t>
            </a:r>
            <a:r>
              <a:rPr lang="ar-IQ" b="1" dirty="0"/>
              <a:t>التبقع الألترناري في الليمون , التعفن الأسود في البرتقال , التعفن الأالترناري في الطماطة , الفلفل , الباذنجان , الكرز , العنب , و اللطخة الأرجوانية في البصل .</a:t>
            </a:r>
            <a:endParaRPr lang="en-US" dirty="0"/>
          </a:p>
          <a:p>
            <a:pPr lvl="0"/>
            <a:r>
              <a:rPr lang="en-US" b="1" i="1" dirty="0"/>
              <a:t>Botrytis sp.</a:t>
            </a:r>
            <a:r>
              <a:rPr lang="ar-IQ" b="1" dirty="0"/>
              <a:t> :</a:t>
            </a:r>
            <a:r>
              <a:rPr lang="ar-IQ" dirty="0"/>
              <a:t> يسبب العفن الرمادي في الثمار و الخضروات على سواء و في المخزن يهاجم جميع أنواع الثمار المخزونة .</a:t>
            </a:r>
            <a:endParaRPr lang="en-US" dirty="0"/>
          </a:p>
          <a:p>
            <a:r>
              <a:rPr lang="ar-IQ" b="1" dirty="0"/>
              <a:t>الأعراض : </a:t>
            </a:r>
            <a:r>
              <a:rPr lang="ar-IQ" dirty="0"/>
              <a:t>يبدأ التفسخ في النهاية الزهرية للثمرة أو من أي جرح فيها , يكون بشكل منطقة مائية ثم تصبح بنية تتعمق و تتقدم داخل النسيج و تنشأ طبقة عفن مخملي بنية الى رمادية حبيبية على سطح المناطق المتفسخة . ينتشر المرض في البيئات الرطبة الباردة لحد صفر مئوي , يسبب خسائر شديدة في المخزن خصوصا" على التفاح و الكمثرى و الحمضيات و الطماطة و البصل .</a:t>
            </a:r>
            <a:endParaRPr lang="en-US" dirty="0"/>
          </a:p>
          <a:p>
            <a:pPr lvl="0"/>
            <a:r>
              <a:rPr lang="en-US" b="1" i="1" dirty="0" err="1"/>
              <a:t>Fusarium</a:t>
            </a:r>
            <a:r>
              <a:rPr lang="en-US" b="1" i="1" dirty="0"/>
              <a:t> sp.</a:t>
            </a:r>
            <a:r>
              <a:rPr lang="ar-IQ" b="1" dirty="0"/>
              <a:t> : </a:t>
            </a:r>
            <a:r>
              <a:rPr lang="ar-IQ" dirty="0"/>
              <a:t>التلوث بالفطر يبدأ في الحقل قبل أو أثناء الحصاد و الإصابة تتكشف في المخزن و تكون الخسائر شديدة مع محاصيل مثل البطاطا التي تخزن على فترات طويلة .</a:t>
            </a:r>
            <a:endParaRPr lang="en-US" dirty="0"/>
          </a:p>
          <a:p>
            <a:r>
              <a:rPr lang="ar-IQ" b="1" dirty="0"/>
              <a:t>الأعراض : </a:t>
            </a:r>
            <a:r>
              <a:rPr lang="ar-IQ" dirty="0"/>
              <a:t>الأنسجة المتأثرة تظهر رطبة</a:t>
            </a:r>
            <a:r>
              <a:rPr lang="ar-IQ" b="1" dirty="0"/>
              <a:t> </a:t>
            </a:r>
            <a:r>
              <a:rPr lang="ar-IQ" dirty="0"/>
              <a:t>تماما" و بنية فاتحة في البداية تتحول الى غامقة و جافة نوعا" ما مع توسع المناطق المتفسخة تصبح غائرة و تتجعد القشرة و تظهر خصل أبيض-وردي أو أصفر . أما الأنسجة الرقيقة و الطرية مثل الطماطة و القرع تتكشف الإصابة فيها أسرع و تتميز بوجود غزل فطري وردي و أنسجة </a:t>
            </a:r>
            <a:r>
              <a:rPr lang="ar-IQ" dirty="0" smtClean="0"/>
              <a:t>متعفنـــة </a:t>
            </a:r>
            <a:r>
              <a:rPr lang="ar-IQ" dirty="0"/>
              <a:t>وردية </a:t>
            </a:r>
            <a:r>
              <a:rPr lang="ar-IQ" dirty="0" smtClean="0"/>
              <a:t>.</a:t>
            </a:r>
            <a:endParaRPr lang="en-US" dirty="0"/>
          </a:p>
        </p:txBody>
      </p:sp>
    </p:spTree>
    <p:extLst>
      <p:ext uri="{BB962C8B-B14F-4D97-AF65-F5344CB8AC3E}">
        <p14:creationId xmlns:p14="http://schemas.microsoft.com/office/powerpoint/2010/main" val="287951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05218"/>
            <a:ext cx="9601196" cy="5070650"/>
          </a:xfrm>
        </p:spPr>
        <p:txBody>
          <a:bodyPr>
            <a:normAutofit fontScale="92500" lnSpcReduction="10000"/>
          </a:bodyPr>
          <a:lstStyle/>
          <a:p>
            <a:pPr lvl="0"/>
            <a:r>
              <a:rPr lang="en-US" b="1" i="1" dirty="0" err="1" smtClean="0"/>
              <a:t>Penicillium</a:t>
            </a:r>
            <a:r>
              <a:rPr lang="en-US" b="1" i="1" dirty="0" smtClean="0"/>
              <a:t> </a:t>
            </a:r>
            <a:r>
              <a:rPr lang="en-US" b="1" i="1" dirty="0"/>
              <a:t>sp.</a:t>
            </a:r>
            <a:r>
              <a:rPr lang="ar-IQ" b="1" dirty="0"/>
              <a:t> : </a:t>
            </a:r>
            <a:r>
              <a:rPr lang="ar-IQ" dirty="0"/>
              <a:t>تسبب أنواعه المختلفة</a:t>
            </a:r>
            <a:r>
              <a:rPr lang="ar-IQ" b="1" dirty="0"/>
              <a:t> </a:t>
            </a:r>
            <a:r>
              <a:rPr lang="ar-IQ" dirty="0"/>
              <a:t>تعفنات العفن الازرق و العفن الأخضر أو ما تعرف بتعفنات البنسيليوم و هي أكثر أمراض ما بعد الحصاد شيوعا" و أكثرها تدميرا" و تؤثرعادة في أغلب ثمار الحمضيات و التفاح و الكمثرى و البصل و التين و البطاطا الحلوة و غيرها .</a:t>
            </a:r>
            <a:endParaRPr lang="en-US" dirty="0"/>
          </a:p>
          <a:p>
            <a:r>
              <a:rPr lang="ar-IQ" b="1" i="1" dirty="0"/>
              <a:t>     </a:t>
            </a:r>
            <a:r>
              <a:rPr lang="ar-IQ" dirty="0"/>
              <a:t>مرض العفن الأزرق و العفن الأخضر أساسا" مسؤولة عن 90%  من التفسخ أثناء النقل و الخزن و السوق . يدخل الفطر الى الثمار عن طريق الخدوش في الجلد و القشرة و حتى عن طريق العديسات و ينتشر من الثمار المصابة الى السليمة التي تكون بإحتكاك مباشر معها عن طريق الجلد في عبوات التخزين .</a:t>
            </a:r>
            <a:endParaRPr lang="en-US" dirty="0"/>
          </a:p>
          <a:p>
            <a:r>
              <a:rPr lang="ar-IQ" b="1" dirty="0"/>
              <a:t>الأعراض : </a:t>
            </a:r>
            <a:r>
              <a:rPr lang="ar-IQ" dirty="0"/>
              <a:t>يظهر في البداية كبقع</a:t>
            </a:r>
            <a:r>
              <a:rPr lang="ar-IQ" b="1" dirty="0"/>
              <a:t> </a:t>
            </a:r>
            <a:r>
              <a:rPr lang="ar-IQ" dirty="0"/>
              <a:t>سطحية لينة مائية متلونة قليلا" مختلفة الأحجام و على أي جزء من الثمرة , تتعمق البقع بسرعة في درجات حرارة الغرفة لذلك فإن معظم الثمرة أو كلها تتفسخ في أيام قليلة فقط و في وقت سريع . بعد ذلك يبدأ عفن أبيض بالنمو على سطح الجلد أو القشرة قرب مركز البقعة و في وقت متأخر يبدأ النمو الفطري بتكوين اسبورات للمنطقة المتجرثمة بلون أخضر مزرق أو أخضر زيتوني يحاط بشريط عريض أو ضيق من غزل فطري أبيض مع شريط من نسيج لين على مقدمة من الغزل الفطري و يستمر المرض طالما يكون الهواء رطب أو دافئ . أما في الهواء الجاف و البارد يكون العفن نادر .</a:t>
            </a:r>
            <a:endParaRPr lang="en-US" dirty="0"/>
          </a:p>
          <a:p>
            <a:endParaRPr lang="ar-IQ" dirty="0"/>
          </a:p>
        </p:txBody>
      </p:sp>
    </p:spTree>
    <p:extLst>
      <p:ext uri="{BB962C8B-B14F-4D97-AF65-F5344CB8AC3E}">
        <p14:creationId xmlns:p14="http://schemas.microsoft.com/office/powerpoint/2010/main" val="332976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32513"/>
            <a:ext cx="9601196" cy="5043355"/>
          </a:xfrm>
        </p:spPr>
        <p:txBody>
          <a:bodyPr/>
          <a:lstStyle/>
          <a:p>
            <a:r>
              <a:rPr lang="ar-IQ" b="1" dirty="0"/>
              <a:t>أهم أسباب هذه التعفنات :</a:t>
            </a:r>
            <a:endParaRPr lang="en-US" dirty="0"/>
          </a:p>
          <a:p>
            <a:pPr lvl="0"/>
            <a:r>
              <a:rPr lang="ar-IQ" b="1" dirty="0"/>
              <a:t>الجني أثناء الليل  ب- التأخر في إرسال الثمار للمخزن  ج- تأخر تبريد المخزن</a:t>
            </a:r>
            <a:endParaRPr lang="en-US" dirty="0"/>
          </a:p>
          <a:p>
            <a:r>
              <a:rPr lang="en-US" b="1" dirty="0"/>
              <a:t> </a:t>
            </a:r>
            <a:r>
              <a:rPr lang="ar-IQ" b="1" dirty="0"/>
              <a:t>د- خزنها لوقت متأخر أو حفظها في درجات حرارة دافئة  ه- الأضرار الميكانيكية لسطح الثمار . </a:t>
            </a:r>
            <a:r>
              <a:rPr lang="ar-IQ" dirty="0"/>
              <a:t>كذلك يفرز الفطر سموم فطرية مثل </a:t>
            </a:r>
            <a:r>
              <a:rPr lang="en-US" dirty="0" err="1"/>
              <a:t>Patulin</a:t>
            </a:r>
            <a:r>
              <a:rPr lang="ar-IQ" dirty="0"/>
              <a:t> تلوث العصير للثمار و الصلصة المحضرة منها .</a:t>
            </a:r>
            <a:endParaRPr lang="en-US" dirty="0"/>
          </a:p>
          <a:p>
            <a:pPr lvl="0"/>
            <a:r>
              <a:rPr lang="en-US" b="1" i="1" dirty="0" err="1"/>
              <a:t>Sclerotinia</a:t>
            </a:r>
            <a:r>
              <a:rPr lang="en-US" b="1" i="1" dirty="0"/>
              <a:t> sp.</a:t>
            </a:r>
            <a:r>
              <a:rPr lang="ar-IQ" b="1" dirty="0"/>
              <a:t> : </a:t>
            </a:r>
            <a:r>
              <a:rPr lang="ar-IQ" dirty="0"/>
              <a:t>يسبب العفن القطني لثمار الحمضيات و خصوصا" الليمون و العفن الطري المائي لقرنات الفاصوليا و القرع و الشليك و العديد من الثمار و جميع الخضروات بإستثناء البصل و البطاطا . في الجو الرطب بتكون تفسخ طري مائي مميز و تتغطى الأنسجة المتأثرة بنمو قطني أبيض من الغزل الفطري و هو الصفة المميزة لهذا التعفن و درجة الليونة تختلف مع إختلاف عصارية الأنسجة و رطوبة الهواء المحيط .</a:t>
            </a:r>
            <a:endParaRPr lang="en-US" dirty="0"/>
          </a:p>
          <a:p>
            <a:endParaRPr lang="ar-IQ" dirty="0"/>
          </a:p>
        </p:txBody>
      </p:sp>
    </p:spTree>
    <p:extLst>
      <p:ext uri="{BB962C8B-B14F-4D97-AF65-F5344CB8AC3E}">
        <p14:creationId xmlns:p14="http://schemas.microsoft.com/office/powerpoint/2010/main" val="34862941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TotalTime>
  <Words>667</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Garamond</vt:lpstr>
      <vt:lpstr>Times New Roman</vt:lpstr>
      <vt:lpstr>Organic</vt:lpstr>
      <vt:lpstr>آفات خزن عملي</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آفات خزن عملي</dc:title>
  <dc:creator>City Centre</dc:creator>
  <cp:lastModifiedBy>City Centre</cp:lastModifiedBy>
  <cp:revision>4</cp:revision>
  <dcterms:created xsi:type="dcterms:W3CDTF">2018-03-09T12:22:09Z</dcterms:created>
  <dcterms:modified xsi:type="dcterms:W3CDTF">2018-03-09T12:25:01Z</dcterms:modified>
</cp:coreProperties>
</file>